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302" r:id="rId2"/>
    <p:sldId id="304" r:id="rId3"/>
    <p:sldId id="303" r:id="rId4"/>
    <p:sldId id="301" r:id="rId5"/>
    <p:sldId id="299" r:id="rId6"/>
    <p:sldId id="300" r:id="rId7"/>
    <p:sldId id="262" r:id="rId8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7623"/>
    <a:srgbClr val="0A22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05"/>
    <p:restoredTop sz="96337"/>
  </p:normalViewPr>
  <p:slideViewPr>
    <p:cSldViewPr snapToGrid="0" snapToObjects="1">
      <p:cViewPr varScale="1">
        <p:scale>
          <a:sx n="55" d="100"/>
          <a:sy n="55" d="100"/>
        </p:scale>
        <p:origin x="122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4" tIns="46586" rIns="93174" bIns="4658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4" tIns="46586" rIns="93174" bIns="46586" rtlCol="0"/>
          <a:lstStyle>
            <a:lvl1pPr algn="r">
              <a:defRPr sz="1200"/>
            </a:lvl1pPr>
          </a:lstStyle>
          <a:p>
            <a:fld id="{40B9A2E6-0D14-C546-A09C-66042B698220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4" tIns="46586" rIns="93174" bIns="4658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3"/>
            <a:ext cx="5608320" cy="3660457"/>
          </a:xfrm>
          <a:prstGeom prst="rect">
            <a:avLst/>
          </a:prstGeom>
        </p:spPr>
        <p:txBody>
          <a:bodyPr vert="horz" lIns="93174" tIns="46586" rIns="93174" bIns="4658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4" tIns="46586" rIns="93174" bIns="4658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4" tIns="46586" rIns="93174" bIns="46586" rtlCol="0" anchor="b"/>
          <a:lstStyle>
            <a:lvl1pPr algn="r">
              <a:defRPr sz="1200"/>
            </a:lvl1pPr>
          </a:lstStyle>
          <a:p>
            <a:fld id="{F35FC5D3-0641-2842-89FE-0A7C76F857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020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5FC5D3-0641-2842-89FE-0A7C76F857D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0334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5FC5D3-0641-2842-89FE-0A7C76F857D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7608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Frame">
    <p:bg>
      <p:bgPr>
        <a:solidFill>
          <a:srgbClr val="0A22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6CC096CE-6002-E144-874E-BC6568F5E6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009437"/>
            <a:ext cx="10515600" cy="791084"/>
          </a:xfrm>
        </p:spPr>
        <p:txBody>
          <a:bodyPr>
            <a:normAutofit/>
          </a:bodyPr>
          <a:lstStyle>
            <a:lvl1pPr marL="0" indent="0">
              <a:buNone/>
              <a:defRPr sz="5000" b="1" i="0" cap="none" baseline="0">
                <a:solidFill>
                  <a:schemeClr val="bg1"/>
                </a:solidFill>
                <a:latin typeface="Montserrat" pitchFamily="2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D33CBA1-33D2-394E-9605-C3D457A3D300}"/>
              </a:ext>
            </a:extLst>
          </p:cNvPr>
          <p:cNvSpPr/>
          <p:nvPr userDrawn="1"/>
        </p:nvSpPr>
        <p:spPr>
          <a:xfrm>
            <a:off x="838200" y="1947798"/>
            <a:ext cx="10515600" cy="44385"/>
          </a:xfrm>
          <a:prstGeom prst="rect">
            <a:avLst/>
          </a:prstGeom>
          <a:solidFill>
            <a:srgbClr val="EE762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3C969C1F-70C3-7B4C-8053-877D866B606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2286000"/>
            <a:ext cx="9921875" cy="2062716"/>
          </a:xfrm>
        </p:spPr>
        <p:txBody>
          <a:bodyPr>
            <a:noAutofit/>
          </a:bodyPr>
          <a:lstStyle>
            <a:lvl1pPr marL="0" indent="0">
              <a:buNone/>
              <a:defRPr sz="2600" cap="none" baseline="0">
                <a:solidFill>
                  <a:schemeClr val="bg1"/>
                </a:solidFill>
                <a:latin typeface="Montserrat" pitchFamily="2" charset="77"/>
              </a:defRPr>
            </a:lvl1pPr>
            <a:lvl2pPr>
              <a:defRPr sz="2500" baseline="0">
                <a:solidFill>
                  <a:schemeClr val="bg1"/>
                </a:solidFill>
                <a:latin typeface="Montserrat" pitchFamily="2" charset="77"/>
              </a:defRPr>
            </a:lvl2pPr>
            <a:lvl3pPr>
              <a:defRPr sz="2500" baseline="0">
                <a:solidFill>
                  <a:schemeClr val="bg1"/>
                </a:solidFill>
                <a:latin typeface="Montserrat" pitchFamily="2" charset="77"/>
              </a:defRPr>
            </a:lvl3pPr>
            <a:lvl4pPr>
              <a:defRPr sz="2500" baseline="0">
                <a:solidFill>
                  <a:schemeClr val="bg1"/>
                </a:solidFill>
                <a:latin typeface="Montserrat" pitchFamily="2" charset="77"/>
              </a:defRPr>
            </a:lvl4pPr>
            <a:lvl5pPr>
              <a:defRPr sz="2500" baseline="0">
                <a:solidFill>
                  <a:schemeClr val="bg1"/>
                </a:solidFill>
                <a:latin typeface="Montserrat" pitchFamily="2" charset="77"/>
              </a:defRPr>
            </a:lvl5pPr>
          </a:lstStyle>
          <a:p>
            <a:pPr lvl="0"/>
            <a:r>
              <a:rPr lang="en-US" dirty="0"/>
              <a:t>Click here to enter sub text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8898587E-1336-9243-A6C7-6278F4BCBE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5955209"/>
            <a:ext cx="852377" cy="265519"/>
          </a:xfrm>
        </p:spPr>
        <p:txBody>
          <a:bodyPr>
            <a:normAutofit/>
          </a:bodyPr>
          <a:lstStyle>
            <a:lvl1pPr marL="0" indent="0" algn="l">
              <a:buNone/>
              <a:defRPr sz="1000" baseline="0">
                <a:solidFill>
                  <a:schemeClr val="bg1"/>
                </a:solidFill>
                <a:latin typeface="Montserrat" pitchFamily="2" charset="77"/>
              </a:defRPr>
            </a:lvl1pPr>
          </a:lstStyle>
          <a:p>
            <a:r>
              <a:rPr lang="en-US" dirty="0"/>
              <a:t>9/17/2020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20CD13DE-AD91-7B45-AC5B-F22011E9FDA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871964" y="5955209"/>
            <a:ext cx="1634640" cy="265519"/>
          </a:xfrm>
        </p:spPr>
        <p:txBody>
          <a:bodyPr>
            <a:normAutofit/>
          </a:bodyPr>
          <a:lstStyle>
            <a:lvl1pPr marL="0" indent="0" algn="l">
              <a:buNone/>
              <a:defRPr sz="1000" b="1" i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Department Name</a:t>
            </a:r>
          </a:p>
        </p:txBody>
      </p:sp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4BAE1876-7D9E-4B49-8AA7-8CC9FC609B5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02810" y="3393777"/>
            <a:ext cx="3250990" cy="2694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3220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nly with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2531E9-9FA1-2941-AFA2-DDEE18AC31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282739"/>
            <a:ext cx="10515600" cy="519778"/>
          </a:xfrm>
        </p:spPr>
        <p:txBody>
          <a:bodyPr>
            <a:normAutofit/>
          </a:bodyPr>
          <a:lstStyle>
            <a:lvl1pPr marL="0" indent="0">
              <a:buNone/>
              <a:defRPr sz="2200" baseline="0">
                <a:solidFill>
                  <a:srgbClr val="0A2240"/>
                </a:solidFill>
                <a:latin typeface="Montserrat" pitchFamily="2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12F0B15E-6029-1146-81BA-5C2CE99F9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44AF380-FFE7-9842-8F1B-32BB3D7B3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9/17/2020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548C8B2-E9B5-A743-8FD6-1C3CB893107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38200" y="1946275"/>
            <a:ext cx="10515600" cy="4114800"/>
          </a:xfrm>
        </p:spPr>
        <p:txBody>
          <a:bodyPr/>
          <a:lstStyle>
            <a:lvl1pPr marL="0" indent="0">
              <a:buNone/>
              <a:defRPr cap="none" baseline="0">
                <a:solidFill>
                  <a:srgbClr val="0A2240"/>
                </a:solidFill>
                <a:latin typeface="Montserrat" pitchFamily="2" charset="77"/>
              </a:defRPr>
            </a:lvl1pPr>
            <a:lvl2pPr>
              <a:defRPr baseline="0">
                <a:solidFill>
                  <a:srgbClr val="0A2240"/>
                </a:solidFill>
                <a:latin typeface="Montserrat" pitchFamily="2" charset="77"/>
              </a:defRPr>
            </a:lvl2pPr>
            <a:lvl3pPr>
              <a:defRPr baseline="0">
                <a:solidFill>
                  <a:srgbClr val="0A2240"/>
                </a:solidFill>
                <a:latin typeface="Montserrat" pitchFamily="2" charset="77"/>
              </a:defRPr>
            </a:lvl3pPr>
            <a:lvl4pPr>
              <a:defRPr baseline="0">
                <a:solidFill>
                  <a:srgbClr val="0A2240"/>
                </a:solidFill>
                <a:latin typeface="Montserrat" pitchFamily="2" charset="77"/>
              </a:defRPr>
            </a:lvl4pPr>
            <a:lvl5pPr>
              <a:defRPr baseline="0">
                <a:solidFill>
                  <a:srgbClr val="0A2240"/>
                </a:solidFill>
                <a:latin typeface="Montserrat" pitchFamily="2" charset="77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F9ED59B-E32F-4F49-B560-4FFF8CCF5E42}"/>
              </a:ext>
            </a:extLst>
          </p:cNvPr>
          <p:cNvSpPr txBox="1"/>
          <p:nvPr userDrawn="1"/>
        </p:nvSpPr>
        <p:spPr>
          <a:xfrm>
            <a:off x="9753600" y="6415801"/>
            <a:ext cx="1600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b="1" i="0" baseline="0" dirty="0">
                <a:solidFill>
                  <a:schemeClr val="bg1"/>
                </a:solidFill>
                <a:latin typeface="Montserrat" pitchFamily="2" charset="77"/>
              </a:rPr>
              <a:t>cityoflaporte.com</a:t>
            </a:r>
          </a:p>
        </p:txBody>
      </p:sp>
    </p:spTree>
    <p:extLst>
      <p:ext uri="{BB962C8B-B14F-4D97-AF65-F5344CB8AC3E}">
        <p14:creationId xmlns:p14="http://schemas.microsoft.com/office/powerpoint/2010/main" val="200760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nly No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2F0B15E-6029-1146-81BA-5C2CE99F9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44AF380-FFE7-9842-8F1B-32BB3D7B3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9/17/2020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548C8B2-E9B5-A743-8FD6-1C3CB893107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38200" y="1265274"/>
            <a:ext cx="10515600" cy="4795801"/>
          </a:xfrm>
        </p:spPr>
        <p:txBody>
          <a:bodyPr>
            <a:normAutofit/>
          </a:bodyPr>
          <a:lstStyle>
            <a:lvl1pPr marL="0" indent="0">
              <a:buNone/>
              <a:defRPr lang="en-US" sz="2200" kern="1200" cap="none" baseline="0" dirty="0">
                <a:solidFill>
                  <a:srgbClr val="0A2240"/>
                </a:solidFill>
                <a:latin typeface="Montserrat" pitchFamily="2" charset="77"/>
                <a:ea typeface="+mn-ea"/>
                <a:cs typeface="+mn-cs"/>
              </a:defRPr>
            </a:lvl1pPr>
            <a:lvl2pPr>
              <a:defRPr baseline="0">
                <a:solidFill>
                  <a:srgbClr val="0A2240"/>
                </a:solidFill>
                <a:latin typeface="Montserrat" pitchFamily="2" charset="77"/>
              </a:defRPr>
            </a:lvl2pPr>
            <a:lvl3pPr>
              <a:defRPr baseline="0">
                <a:solidFill>
                  <a:srgbClr val="0A2240"/>
                </a:solidFill>
                <a:latin typeface="Montserrat" pitchFamily="2" charset="77"/>
              </a:defRPr>
            </a:lvl3pPr>
            <a:lvl4pPr>
              <a:defRPr baseline="0">
                <a:solidFill>
                  <a:srgbClr val="0A2240"/>
                </a:solidFill>
                <a:latin typeface="Montserrat" pitchFamily="2" charset="77"/>
              </a:defRPr>
            </a:lvl4pPr>
            <a:lvl5pPr>
              <a:defRPr baseline="0">
                <a:solidFill>
                  <a:srgbClr val="0A2240"/>
                </a:solidFill>
                <a:latin typeface="Montserrat" pitchFamily="2" charset="77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8095BB3-9F4F-F641-A555-DFC4A67548C4}"/>
              </a:ext>
            </a:extLst>
          </p:cNvPr>
          <p:cNvSpPr txBox="1"/>
          <p:nvPr userDrawn="1"/>
        </p:nvSpPr>
        <p:spPr>
          <a:xfrm>
            <a:off x="9753600" y="6415801"/>
            <a:ext cx="1600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b="1" i="0" baseline="0" dirty="0">
                <a:solidFill>
                  <a:schemeClr val="bg1"/>
                </a:solidFill>
                <a:latin typeface="Montserrat" pitchFamily="2" charset="77"/>
              </a:rPr>
              <a:t>cityoflaporte.com</a:t>
            </a:r>
          </a:p>
        </p:txBody>
      </p:sp>
    </p:spTree>
    <p:extLst>
      <p:ext uri="{BB962C8B-B14F-4D97-AF65-F5344CB8AC3E}">
        <p14:creationId xmlns:p14="http://schemas.microsoft.com/office/powerpoint/2010/main" val="3488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hoto with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2531E9-9FA1-2941-AFA2-DDEE18AC31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282739"/>
            <a:ext cx="5477540" cy="519778"/>
          </a:xfrm>
        </p:spPr>
        <p:txBody>
          <a:bodyPr>
            <a:normAutofit/>
          </a:bodyPr>
          <a:lstStyle>
            <a:lvl1pPr marL="0" indent="0">
              <a:buNone/>
              <a:defRPr sz="2200" baseline="0">
                <a:solidFill>
                  <a:srgbClr val="0A2240"/>
                </a:solidFill>
                <a:latin typeface="Montserrat" pitchFamily="2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12F0B15E-6029-1146-81BA-5C2CE99F9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44AF380-FFE7-9842-8F1B-32BB3D7B3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9/17/2020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548C8B2-E9B5-A743-8FD6-1C3CB893107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38200" y="1946275"/>
            <a:ext cx="5477540" cy="4114800"/>
          </a:xfrm>
        </p:spPr>
        <p:txBody>
          <a:bodyPr/>
          <a:lstStyle>
            <a:lvl1pPr marL="0" indent="0">
              <a:buNone/>
              <a:defRPr cap="none" baseline="0">
                <a:solidFill>
                  <a:srgbClr val="0A2240"/>
                </a:solidFill>
                <a:latin typeface="Montserrat" pitchFamily="2" charset="77"/>
              </a:defRPr>
            </a:lvl1pPr>
            <a:lvl2pPr>
              <a:defRPr baseline="0">
                <a:solidFill>
                  <a:srgbClr val="0A2240"/>
                </a:solidFill>
                <a:latin typeface="Montserrat" pitchFamily="2" charset="77"/>
              </a:defRPr>
            </a:lvl2pPr>
            <a:lvl3pPr>
              <a:defRPr baseline="0">
                <a:solidFill>
                  <a:srgbClr val="0A2240"/>
                </a:solidFill>
                <a:latin typeface="Montserrat" pitchFamily="2" charset="77"/>
              </a:defRPr>
            </a:lvl3pPr>
            <a:lvl4pPr>
              <a:defRPr baseline="0">
                <a:solidFill>
                  <a:srgbClr val="0A2240"/>
                </a:solidFill>
                <a:latin typeface="Montserrat" pitchFamily="2" charset="77"/>
              </a:defRPr>
            </a:lvl4pPr>
            <a:lvl5pPr>
              <a:defRPr baseline="0">
                <a:solidFill>
                  <a:srgbClr val="0A2240"/>
                </a:solidFill>
                <a:latin typeface="Montserrat" pitchFamily="2" charset="77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A07883B1-7811-064B-B8DD-19BE96339CB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75229" y="1282739"/>
            <a:ext cx="4878572" cy="4267456"/>
          </a:xfrm>
        </p:spPr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2FE5E03-8DF9-CC48-810F-9BDBC7C2D8C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475413" y="5695950"/>
            <a:ext cx="4878387" cy="365125"/>
          </a:xfrm>
        </p:spPr>
        <p:txBody>
          <a:bodyPr>
            <a:normAutofit/>
          </a:bodyPr>
          <a:lstStyle>
            <a:lvl1pPr marL="0" indent="0" algn="ctr" fontAlgn="ctr">
              <a:buNone/>
              <a:defRPr sz="1000" cap="none" baseline="0">
                <a:solidFill>
                  <a:srgbClr val="0A2240"/>
                </a:solidFill>
                <a:latin typeface="Montserrat" pitchFamily="2" charset="77"/>
              </a:defRPr>
            </a:lvl1pPr>
          </a:lstStyle>
          <a:p>
            <a:pPr lvl="0"/>
            <a:r>
              <a:rPr lang="en-US" dirty="0"/>
              <a:t>Caption Information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858172F-F66E-9642-AD0C-9EA59D1B84B6}"/>
              </a:ext>
            </a:extLst>
          </p:cNvPr>
          <p:cNvSpPr txBox="1"/>
          <p:nvPr userDrawn="1"/>
        </p:nvSpPr>
        <p:spPr>
          <a:xfrm>
            <a:off x="9753600" y="6415801"/>
            <a:ext cx="1600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b="1" i="0" baseline="0" dirty="0">
                <a:solidFill>
                  <a:schemeClr val="bg1"/>
                </a:solidFill>
                <a:latin typeface="Montserrat" pitchFamily="2" charset="77"/>
              </a:rPr>
              <a:t>cityoflaporte.com</a:t>
            </a:r>
          </a:p>
        </p:txBody>
      </p:sp>
    </p:spTree>
    <p:extLst>
      <p:ext uri="{BB962C8B-B14F-4D97-AF65-F5344CB8AC3E}">
        <p14:creationId xmlns:p14="http://schemas.microsoft.com/office/powerpoint/2010/main" val="3998786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hoto No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2F0B15E-6029-1146-81BA-5C2CE99F9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44AF380-FFE7-9842-8F1B-32BB3D7B3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9/17/2020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548C8B2-E9B5-A743-8FD6-1C3CB893107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38200" y="1282739"/>
            <a:ext cx="5477540" cy="4778336"/>
          </a:xfrm>
        </p:spPr>
        <p:txBody>
          <a:bodyPr>
            <a:normAutofit/>
          </a:bodyPr>
          <a:lstStyle>
            <a:lvl1pPr marL="0" indent="0">
              <a:buNone/>
              <a:defRPr lang="en-US" sz="2200" kern="1200" cap="none" baseline="0" dirty="0">
                <a:solidFill>
                  <a:srgbClr val="0A2240"/>
                </a:solidFill>
                <a:latin typeface="Montserrat" pitchFamily="2" charset="77"/>
                <a:ea typeface="+mn-ea"/>
                <a:cs typeface="+mn-cs"/>
              </a:defRPr>
            </a:lvl1pPr>
            <a:lvl2pPr>
              <a:defRPr baseline="0">
                <a:solidFill>
                  <a:srgbClr val="0A2240"/>
                </a:solidFill>
                <a:latin typeface="Montserrat" pitchFamily="2" charset="77"/>
              </a:defRPr>
            </a:lvl2pPr>
            <a:lvl3pPr>
              <a:defRPr baseline="0">
                <a:solidFill>
                  <a:srgbClr val="0A2240"/>
                </a:solidFill>
                <a:latin typeface="Montserrat" pitchFamily="2" charset="77"/>
              </a:defRPr>
            </a:lvl3pPr>
            <a:lvl4pPr>
              <a:defRPr baseline="0">
                <a:solidFill>
                  <a:srgbClr val="0A2240"/>
                </a:solidFill>
                <a:latin typeface="Montserrat" pitchFamily="2" charset="77"/>
              </a:defRPr>
            </a:lvl4pPr>
            <a:lvl5pPr>
              <a:defRPr baseline="0">
                <a:solidFill>
                  <a:srgbClr val="0A2240"/>
                </a:solidFill>
                <a:latin typeface="Montserrat" pitchFamily="2" charset="77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A07883B1-7811-064B-B8DD-19BE96339CB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75229" y="1282739"/>
            <a:ext cx="4878572" cy="4267456"/>
          </a:xfrm>
        </p:spPr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2FE5E03-8DF9-CC48-810F-9BDBC7C2D8C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475413" y="5695950"/>
            <a:ext cx="4878387" cy="365125"/>
          </a:xfrm>
        </p:spPr>
        <p:txBody>
          <a:bodyPr>
            <a:normAutofit/>
          </a:bodyPr>
          <a:lstStyle>
            <a:lvl1pPr marL="0" indent="0" algn="ctr" fontAlgn="ctr">
              <a:buNone/>
              <a:defRPr sz="1000" cap="none" baseline="0">
                <a:solidFill>
                  <a:srgbClr val="0A2240"/>
                </a:solidFill>
                <a:latin typeface="Montserrat" pitchFamily="2" charset="77"/>
              </a:defRPr>
            </a:lvl1pPr>
          </a:lstStyle>
          <a:p>
            <a:pPr lvl="0"/>
            <a:r>
              <a:rPr lang="en-US" dirty="0"/>
              <a:t>Caption Information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38C20EA-7F69-FE41-9614-ADF47B6FEF24}"/>
              </a:ext>
            </a:extLst>
          </p:cNvPr>
          <p:cNvSpPr txBox="1"/>
          <p:nvPr userDrawn="1"/>
        </p:nvSpPr>
        <p:spPr>
          <a:xfrm>
            <a:off x="9753600" y="6415801"/>
            <a:ext cx="1600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b="1" i="0" baseline="0" dirty="0">
                <a:solidFill>
                  <a:schemeClr val="bg1"/>
                </a:solidFill>
                <a:latin typeface="Montserrat" pitchFamily="2" charset="77"/>
              </a:rPr>
              <a:t>cityoflaporte.com</a:t>
            </a:r>
          </a:p>
        </p:txBody>
      </p:sp>
    </p:spTree>
    <p:extLst>
      <p:ext uri="{BB962C8B-B14F-4D97-AF65-F5344CB8AC3E}">
        <p14:creationId xmlns:p14="http://schemas.microsoft.com/office/powerpoint/2010/main" val="1485892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hart with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2531E9-9FA1-2941-AFA2-DDEE18AC31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282739"/>
            <a:ext cx="5477540" cy="519778"/>
          </a:xfrm>
        </p:spPr>
        <p:txBody>
          <a:bodyPr>
            <a:normAutofit/>
          </a:bodyPr>
          <a:lstStyle>
            <a:lvl1pPr marL="0" indent="0">
              <a:buNone/>
              <a:defRPr sz="2200" baseline="0">
                <a:solidFill>
                  <a:srgbClr val="0A2240"/>
                </a:solidFill>
                <a:latin typeface="Montserrat" pitchFamily="2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12F0B15E-6029-1146-81BA-5C2CE99F9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44AF380-FFE7-9842-8F1B-32BB3D7B3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9/17/2020</a:t>
            </a:r>
          </a:p>
          <a:p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548C8B2-E9B5-A743-8FD6-1C3CB893107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38200" y="1946275"/>
            <a:ext cx="5477540" cy="4114800"/>
          </a:xfrm>
        </p:spPr>
        <p:txBody>
          <a:bodyPr>
            <a:normAutofit/>
          </a:bodyPr>
          <a:lstStyle>
            <a:lvl1pPr marL="0" indent="0">
              <a:buNone/>
              <a:defRPr lang="en-US" sz="2200" kern="1200" cap="none" baseline="0" dirty="0">
                <a:solidFill>
                  <a:srgbClr val="0A2240"/>
                </a:solidFill>
                <a:latin typeface="Montserrat" pitchFamily="2" charset="77"/>
                <a:ea typeface="+mn-ea"/>
                <a:cs typeface="+mn-cs"/>
              </a:defRPr>
            </a:lvl1pPr>
            <a:lvl2pPr>
              <a:defRPr baseline="0">
                <a:solidFill>
                  <a:srgbClr val="0A2240"/>
                </a:solidFill>
                <a:latin typeface="Montserrat" pitchFamily="2" charset="77"/>
              </a:defRPr>
            </a:lvl2pPr>
            <a:lvl3pPr>
              <a:defRPr baseline="0">
                <a:solidFill>
                  <a:srgbClr val="0A2240"/>
                </a:solidFill>
                <a:latin typeface="Montserrat" pitchFamily="2" charset="77"/>
              </a:defRPr>
            </a:lvl3pPr>
            <a:lvl4pPr>
              <a:defRPr baseline="0">
                <a:solidFill>
                  <a:srgbClr val="0A2240"/>
                </a:solidFill>
                <a:latin typeface="Montserrat" pitchFamily="2" charset="77"/>
              </a:defRPr>
            </a:lvl4pPr>
            <a:lvl5pPr>
              <a:defRPr baseline="0">
                <a:solidFill>
                  <a:srgbClr val="0A2240"/>
                </a:solidFill>
                <a:latin typeface="Montserrat" pitchFamily="2" charset="77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5" name="Chart Placeholder 4">
            <a:extLst>
              <a:ext uri="{FF2B5EF4-FFF2-40B4-BE49-F238E27FC236}">
                <a16:creationId xmlns:a16="http://schemas.microsoft.com/office/drawing/2014/main" id="{0C6A239B-9BBC-3744-8708-1DF9F0A99C8A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6518275" y="1282700"/>
            <a:ext cx="4835525" cy="4778375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93069C8-32F3-9A46-9FED-A5312C3877C4}"/>
              </a:ext>
            </a:extLst>
          </p:cNvPr>
          <p:cNvSpPr txBox="1"/>
          <p:nvPr userDrawn="1"/>
        </p:nvSpPr>
        <p:spPr>
          <a:xfrm>
            <a:off x="9753600" y="6415801"/>
            <a:ext cx="1600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b="1" i="0" baseline="0" dirty="0">
                <a:solidFill>
                  <a:schemeClr val="bg1"/>
                </a:solidFill>
                <a:latin typeface="Montserrat" pitchFamily="2" charset="77"/>
              </a:rPr>
              <a:t>cityoflaporte.com</a:t>
            </a:r>
          </a:p>
        </p:txBody>
      </p:sp>
    </p:spTree>
    <p:extLst>
      <p:ext uri="{BB962C8B-B14F-4D97-AF65-F5344CB8AC3E}">
        <p14:creationId xmlns:p14="http://schemas.microsoft.com/office/powerpoint/2010/main" val="3166868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2F0B15E-6029-1146-81BA-5C2CE99F9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44AF380-FFE7-9842-8F1B-32BB3D7B3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9/17/2020</a:t>
            </a:r>
          </a:p>
        </p:txBody>
      </p:sp>
      <p:sp>
        <p:nvSpPr>
          <p:cNvPr id="5" name="Chart Placeholder 4">
            <a:extLst>
              <a:ext uri="{FF2B5EF4-FFF2-40B4-BE49-F238E27FC236}">
                <a16:creationId xmlns:a16="http://schemas.microsoft.com/office/drawing/2014/main" id="{0C6A239B-9BBC-3744-8708-1DF9F0A99C8A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838201" y="1282700"/>
            <a:ext cx="10515600" cy="4714063"/>
          </a:xfrm>
        </p:spPr>
        <p:txBody>
          <a:bodyPr/>
          <a:lstStyle/>
          <a:p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4EBAB1F-40D5-3B43-9607-EFE315ED5787}"/>
              </a:ext>
            </a:extLst>
          </p:cNvPr>
          <p:cNvSpPr txBox="1"/>
          <p:nvPr userDrawn="1"/>
        </p:nvSpPr>
        <p:spPr>
          <a:xfrm>
            <a:off x="9753600" y="6415801"/>
            <a:ext cx="1600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b="1" i="0" baseline="0" dirty="0">
                <a:solidFill>
                  <a:schemeClr val="bg1"/>
                </a:solidFill>
                <a:latin typeface="Montserrat" pitchFamily="2" charset="77"/>
              </a:rPr>
              <a:t>cityoflaporte.com</a:t>
            </a:r>
          </a:p>
        </p:txBody>
      </p:sp>
    </p:spTree>
    <p:extLst>
      <p:ext uri="{BB962C8B-B14F-4D97-AF65-F5344CB8AC3E}">
        <p14:creationId xmlns:p14="http://schemas.microsoft.com/office/powerpoint/2010/main" val="849337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2AC0887-FED8-C644-9ED2-606406C132C4}"/>
              </a:ext>
            </a:extLst>
          </p:cNvPr>
          <p:cNvSpPr/>
          <p:nvPr userDrawn="1"/>
        </p:nvSpPr>
        <p:spPr>
          <a:xfrm>
            <a:off x="0" y="6243760"/>
            <a:ext cx="12192000" cy="614240"/>
          </a:xfrm>
          <a:prstGeom prst="rect">
            <a:avLst/>
          </a:prstGeom>
          <a:solidFill>
            <a:srgbClr val="0A22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54BA122-2A16-414E-B84D-55C773CEEC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1148"/>
            <a:ext cx="10515600" cy="519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D88394-C0D6-F545-82AB-097F6DA275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255315"/>
            <a:ext cx="10515600" cy="49216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20F3D9-8D09-0743-B2DA-EBF51E3F31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bg1"/>
                </a:solidFill>
                <a:latin typeface="Montserrat" pitchFamily="2" charset="77"/>
              </a:defRPr>
            </a:lvl1pPr>
          </a:lstStyle>
          <a:p>
            <a:r>
              <a:rPr lang="en-US" dirty="0"/>
              <a:t>9/17/2020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978246-3C84-E846-B072-01CE8B3978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 baseline="0">
                <a:solidFill>
                  <a:schemeClr val="bg1"/>
                </a:solidFill>
                <a:latin typeface="Montserrat" pitchFamily="2" charset="77"/>
              </a:defRPr>
            </a:lvl1pPr>
          </a:lstStyle>
          <a:p>
            <a:r>
              <a:rPr lang="en-US" dirty="0" err="1"/>
              <a:t>cityoflaporte.com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8CE252A-E334-AE4B-BF1F-658D9BB925D6}"/>
              </a:ext>
            </a:extLst>
          </p:cNvPr>
          <p:cNvSpPr/>
          <p:nvPr userDrawn="1"/>
        </p:nvSpPr>
        <p:spPr>
          <a:xfrm>
            <a:off x="838200" y="1075928"/>
            <a:ext cx="10515600" cy="44385"/>
          </a:xfrm>
          <a:prstGeom prst="rect">
            <a:avLst/>
          </a:prstGeom>
          <a:solidFill>
            <a:srgbClr val="EE762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238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1" r:id="rId2"/>
    <p:sldLayoutId id="2147483660" r:id="rId3"/>
    <p:sldLayoutId id="2147483658" r:id="rId4"/>
    <p:sldLayoutId id="2147483661" r:id="rId5"/>
    <p:sldLayoutId id="2147483659" r:id="rId6"/>
    <p:sldLayoutId id="2147483662" r:id="rId7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i="0" kern="1200" baseline="0">
          <a:solidFill>
            <a:srgbClr val="0A2240"/>
          </a:solidFill>
          <a:latin typeface="Montserrat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 cap="all" baseline="0">
          <a:solidFill>
            <a:schemeClr val="tx1"/>
          </a:solidFill>
          <a:latin typeface="Montserrat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200" kern="1200" baseline="0">
          <a:solidFill>
            <a:schemeClr val="tx1"/>
          </a:solidFill>
          <a:latin typeface="Montserrat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Montserrat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 baseline="0">
          <a:solidFill>
            <a:schemeClr val="tx1"/>
          </a:solidFill>
          <a:latin typeface="Montserrat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latin typeface="Montserrat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DD39A4D-A3D8-D6DE-7742-63E8BE47C82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City of La Porte Budget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7B5670E-17F2-1537-F718-006AA31C8DA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Municipal Budget for 2025</a:t>
            </a:r>
          </a:p>
        </p:txBody>
      </p:sp>
    </p:spTree>
    <p:extLst>
      <p:ext uri="{BB962C8B-B14F-4D97-AF65-F5344CB8AC3E}">
        <p14:creationId xmlns:p14="http://schemas.microsoft.com/office/powerpoint/2010/main" val="4231079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973043A-1E7A-5FEB-7789-E90CC7B3219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5D10C03-2704-1EAA-22AC-7AA477956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C65C22-FF6B-DCB3-F9B6-4060231F2AB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2025 Budget Challenges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2025 Budget Priorities: </a:t>
            </a:r>
          </a:p>
          <a:p>
            <a:pPr marL="1028700" lvl="1" indent="-342900"/>
            <a:r>
              <a:rPr lang="en-US" dirty="0"/>
              <a:t>Continue Fiscal Responsibility – 4th Structurally Balanced General  Fund Budget</a:t>
            </a:r>
          </a:p>
          <a:p>
            <a:pPr marL="1028700" lvl="1" indent="-342900"/>
            <a:r>
              <a:rPr lang="en-US" dirty="0"/>
              <a:t>Fulfilling Commitments – Infrastructure Improvements</a:t>
            </a:r>
          </a:p>
          <a:p>
            <a:pPr marL="1028700" lvl="1" indent="-342900"/>
            <a:r>
              <a:rPr lang="en-US" dirty="0"/>
              <a:t>WIN THE WAR ON DRUGS –  Public Safety focus by proactive approach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Budget Summary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2024 Goals: Status Report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2025 Goals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Questions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743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3A1DA7C-8699-26B6-FC53-2667599AD83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ECB5A78-6CF7-5440-DF0B-E70DF9611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Budget Challenges and Assumptions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16CEF0-4B09-F9EC-B0C4-19862ED0473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b="1" dirty="0"/>
              <a:t>Circuit Breaker Losses (Tax Caps)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1" dirty="0"/>
          </a:p>
          <a:p>
            <a:r>
              <a:rPr lang="en-US" b="1" dirty="0"/>
              <a:t>.   Continue to grow our net assessed value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/>
              <a:t>New Governor &amp; Legislature – Priorities and Agenda?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9134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3431DC3-C2D6-880D-1F7A-0210EBA8CB2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36FA1E5-5DBB-1FCC-7BC0-D2904BD13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2025 Budget Priorities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CFFE20-80F1-C112-8DAC-C8CC61074E0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700" b="1" i="0" u="none" strike="noStrike" kern="1200" cap="none" spc="0" normalizeH="0" baseline="0" noProof="0" dirty="0">
                <a:ln>
                  <a:noFill/>
                </a:ln>
                <a:solidFill>
                  <a:srgbClr val="0A2240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Fiscal Responsibility – Structurally Balanced Budget Commitment </a:t>
            </a:r>
          </a:p>
          <a:p>
            <a:pPr marL="1028700" marR="0" lvl="1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srgbClr val="0A2240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Continue creating efficiencies and funding alternatives to strengthen our city’s future </a:t>
            </a:r>
          </a:p>
          <a:p>
            <a:pPr marL="1485900" marR="0" lvl="2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A2240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2022 was the first structurally balanced general fund</a:t>
            </a:r>
          </a:p>
          <a:p>
            <a:pPr marL="1485900" marR="0" lvl="2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A2240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2024 is the first known occasion in which the budget is balanced across all tax funds</a:t>
            </a:r>
          </a:p>
          <a:p>
            <a:pPr marL="1028700" marR="0" lvl="1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srgbClr val="0A2240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Living within our means</a:t>
            </a:r>
            <a:endParaRPr kumimoji="0" lang="en-US" sz="1700" b="1" i="0" u="none" strike="noStrike" kern="1200" cap="none" spc="0" normalizeH="0" baseline="0" noProof="0" dirty="0">
              <a:ln>
                <a:noFill/>
              </a:ln>
              <a:solidFill>
                <a:srgbClr val="0A2240"/>
              </a:solidFill>
              <a:effectLst/>
              <a:uLnTx/>
              <a:uFillTx/>
              <a:latin typeface="Montserrat" pitchFamily="2" charset="77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700" b="1" i="0" u="none" strike="noStrike" kern="1200" cap="none" spc="0" normalizeH="0" baseline="0" noProof="0" dirty="0">
                <a:ln>
                  <a:noFill/>
                </a:ln>
                <a:solidFill>
                  <a:srgbClr val="0A2240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WIN the war on drugs – Public Safety focus with Proactive Approach</a:t>
            </a:r>
          </a:p>
          <a:p>
            <a:pPr marL="1028700" marR="0" lvl="1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srgbClr val="0A2240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Continue social worker/community resources to help those with drug addiction</a:t>
            </a:r>
          </a:p>
          <a:p>
            <a:pPr marL="1028700" marR="0" lvl="1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700" i="0" u="none" strike="noStrike" kern="1200" cap="none" spc="0" normalizeH="0" baseline="0" noProof="0" dirty="0">
                <a:ln>
                  <a:noFill/>
                </a:ln>
                <a:solidFill>
                  <a:srgbClr val="0A2240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Increase officer presence to </a:t>
            </a:r>
            <a:r>
              <a:rPr kumimoji="0" lang="en-US" sz="1700" b="1" i="0" u="none" strike="noStrike" kern="1200" cap="none" spc="0" normalizeH="0" baseline="0" noProof="0" dirty="0">
                <a:ln>
                  <a:noFill/>
                </a:ln>
                <a:solidFill>
                  <a:srgbClr val="0A2240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STOP</a:t>
            </a:r>
            <a:r>
              <a:rPr kumimoji="0" lang="en-US" sz="1700" i="0" u="none" strike="noStrike" kern="1200" cap="none" spc="0" normalizeH="0" baseline="0" noProof="0" dirty="0">
                <a:ln>
                  <a:noFill/>
                </a:ln>
                <a:solidFill>
                  <a:srgbClr val="0A2240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 the trafficking of drugs in our community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700" b="1" i="0" u="none" strike="noStrike" kern="1200" cap="none" spc="0" normalizeH="0" baseline="0" noProof="0" dirty="0">
                <a:ln>
                  <a:noFill/>
                </a:ln>
                <a:solidFill>
                  <a:srgbClr val="0A2240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Fulfilling Commitments – Infrastructure Improvements </a:t>
            </a:r>
          </a:p>
          <a:p>
            <a:pPr marL="1028700" marR="0" lvl="1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srgbClr val="0A2240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Roads, Roads, Roads! Maximize dollars for further improvement of roads and sidewalks</a:t>
            </a:r>
          </a:p>
          <a:p>
            <a:pPr marL="1028700" marR="0" lvl="1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srgbClr val="0A2240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Continuing momentum on water/wastewater infrastructure projects</a:t>
            </a:r>
          </a:p>
          <a:p>
            <a:pPr marL="1485900" marR="0" lvl="2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/>
              <a:t>State Road 35/Indiana Avenue &amp; 39 North Annexation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A2240"/>
              </a:solidFill>
              <a:effectLst/>
              <a:uLnTx/>
              <a:uFillTx/>
              <a:latin typeface="Montserrat" pitchFamily="2" charset="77"/>
              <a:ea typeface="+mn-ea"/>
              <a:cs typeface="+mn-cs"/>
            </a:endParaRPr>
          </a:p>
          <a:p>
            <a:pPr marL="1028700" marR="0" lvl="1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srgbClr val="0A2240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SPOTLESS LA PORTE – Street Department to continue their multi-task approach</a:t>
            </a:r>
          </a:p>
          <a:p>
            <a:pPr marL="1485900" marR="0" lvl="2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/>
              <a:t>Pothole free, weeds, signs, plowing, trees, storm cleanup, and winter chip seal to name a few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382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022790D-DAA4-4316-A5EC-994CDBCB37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Budget Summary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9E57A33-17CE-C1AD-C3A6-834F74FF6C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3169441"/>
              </p:ext>
            </p:extLst>
          </p:nvPr>
        </p:nvGraphicFramePr>
        <p:xfrm>
          <a:off x="838200" y="1818968"/>
          <a:ext cx="10515600" cy="2861298"/>
        </p:xfrm>
        <a:graphic>
          <a:graphicData uri="http://schemas.openxmlformats.org/drawingml/2006/table">
            <a:tbl>
              <a:tblPr/>
              <a:tblGrid>
                <a:gridCol w="1156020">
                  <a:extLst>
                    <a:ext uri="{9D8B030D-6E8A-4147-A177-3AD203B41FA5}">
                      <a16:colId xmlns:a16="http://schemas.microsoft.com/office/drawing/2014/main" val="2282815215"/>
                    </a:ext>
                  </a:extLst>
                </a:gridCol>
                <a:gridCol w="1559930">
                  <a:extLst>
                    <a:ext uri="{9D8B030D-6E8A-4147-A177-3AD203B41FA5}">
                      <a16:colId xmlns:a16="http://schemas.microsoft.com/office/drawing/2014/main" val="1080830774"/>
                    </a:ext>
                  </a:extLst>
                </a:gridCol>
                <a:gridCol w="1559930">
                  <a:extLst>
                    <a:ext uri="{9D8B030D-6E8A-4147-A177-3AD203B41FA5}">
                      <a16:colId xmlns:a16="http://schemas.microsoft.com/office/drawing/2014/main" val="4039869780"/>
                    </a:ext>
                  </a:extLst>
                </a:gridCol>
                <a:gridCol w="1559930">
                  <a:extLst>
                    <a:ext uri="{9D8B030D-6E8A-4147-A177-3AD203B41FA5}">
                      <a16:colId xmlns:a16="http://schemas.microsoft.com/office/drawing/2014/main" val="2964710575"/>
                    </a:ext>
                  </a:extLst>
                </a:gridCol>
                <a:gridCol w="1559930">
                  <a:extLst>
                    <a:ext uri="{9D8B030D-6E8A-4147-A177-3AD203B41FA5}">
                      <a16:colId xmlns:a16="http://schemas.microsoft.com/office/drawing/2014/main" val="1739259918"/>
                    </a:ext>
                  </a:extLst>
                </a:gridCol>
                <a:gridCol w="1559930">
                  <a:extLst>
                    <a:ext uri="{9D8B030D-6E8A-4147-A177-3AD203B41FA5}">
                      <a16:colId xmlns:a16="http://schemas.microsoft.com/office/drawing/2014/main" val="977378305"/>
                    </a:ext>
                  </a:extLst>
                </a:gridCol>
                <a:gridCol w="1559930">
                  <a:extLst>
                    <a:ext uri="{9D8B030D-6E8A-4147-A177-3AD203B41FA5}">
                      <a16:colId xmlns:a16="http://schemas.microsoft.com/office/drawing/2014/main" val="1379388505"/>
                    </a:ext>
                  </a:extLst>
                </a:gridCol>
              </a:tblGrid>
              <a:tr h="52023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133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Est. Cash Balance 01/01/2025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133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Receipts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133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Disbursments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133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Est. Ending Cash 12/31/2025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133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Net Cash Flow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133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Cash Reserves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133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4584932"/>
                  </a:ext>
                </a:extLst>
              </a:tr>
              <a:tr h="2601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General</a:t>
                      </a:r>
                    </a:p>
                  </a:txBody>
                  <a:tcPr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133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$3,996,014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$12,339,927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$12,339,778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$3,996,163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$149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32.38%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313363"/>
                  </a:ext>
                </a:extLst>
              </a:tr>
              <a:tr h="2601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MVH</a:t>
                      </a:r>
                    </a:p>
                  </a:txBody>
                  <a:tcPr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133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$1,522,697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$1,471,498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effectLst/>
                          <a:latin typeface="Arial" panose="020B0604020202020204" pitchFamily="34" charset="0"/>
                        </a:rPr>
                        <a:t>$2,557,645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$436,550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-$1,086,147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17.07%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9994425"/>
                  </a:ext>
                </a:extLst>
              </a:tr>
              <a:tr h="2601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LRS</a:t>
                      </a:r>
                    </a:p>
                  </a:txBody>
                  <a:tcPr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133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$300,335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effectLst/>
                          <a:latin typeface="Arial" panose="020B0604020202020204" pitchFamily="34" charset="0"/>
                        </a:rPr>
                        <a:t>$397,909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$397,841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effectLst/>
                          <a:latin typeface="Arial" panose="020B0604020202020204" pitchFamily="34" charset="0"/>
                        </a:rPr>
                        <a:t>$300,403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$68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75.51%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5983832"/>
                  </a:ext>
                </a:extLst>
              </a:tr>
              <a:tr h="2601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Park</a:t>
                      </a:r>
                    </a:p>
                  </a:txBody>
                  <a:tcPr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133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$476,038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$1,875,721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$1,875,721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$476,038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$0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25.38%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4445480"/>
                  </a:ext>
                </a:extLst>
              </a:tr>
              <a:tr h="2601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LIT ED</a:t>
                      </a:r>
                    </a:p>
                  </a:txBody>
                  <a:tcPr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133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$1,796,145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$2,093,539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$2,025,352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$1,864,332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$68,187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92.05%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16729"/>
                  </a:ext>
                </a:extLst>
              </a:tr>
              <a:tr h="2601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LIT PS</a:t>
                      </a:r>
                    </a:p>
                  </a:txBody>
                  <a:tcPr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133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effectLst/>
                          <a:latin typeface="Arial" panose="020B0604020202020204" pitchFamily="34" charset="0"/>
                        </a:rPr>
                        <a:t>$712,122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$2,248,744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$2,172,000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$788,866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$76,744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36.32%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4905677"/>
                  </a:ext>
                </a:extLst>
              </a:tr>
              <a:tr h="2601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Riverboat</a:t>
                      </a:r>
                    </a:p>
                  </a:txBody>
                  <a:tcPr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133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$484,390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$93,000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$92,000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$485,390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$1,000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527.60%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7949309"/>
                  </a:ext>
                </a:extLst>
              </a:tr>
              <a:tr h="2601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CCI </a:t>
                      </a:r>
                    </a:p>
                  </a:txBody>
                  <a:tcPr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133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$116,668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$37,637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$0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$154,305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$37,637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3154481"/>
                  </a:ext>
                </a:extLst>
              </a:tr>
              <a:tr h="2601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CCD</a:t>
                      </a:r>
                    </a:p>
                  </a:txBody>
                  <a:tcPr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133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$289,314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$329,621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$188,612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$430,323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</a:rPr>
                        <a:t>$141,009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effectLst/>
                          <a:latin typeface="Arial" panose="020B0604020202020204" pitchFamily="34" charset="0"/>
                        </a:rPr>
                        <a:t>228.15%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2023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26036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714AEA5-780E-4D39-B5F0-4B1FA83B6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2024 Goals: Status Report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1E5602-8FAD-474A-96C1-0E75236C0C9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38200" y="1551246"/>
            <a:ext cx="10515600" cy="4114800"/>
          </a:xfrm>
        </p:spPr>
        <p:txBody>
          <a:bodyPr>
            <a:normAutofit fontScale="62500" lnSpcReduction="20000"/>
          </a:bodyPr>
          <a:lstStyle/>
          <a:p>
            <a:r>
              <a:rPr lang="en-US" sz="2800" b="1" dirty="0"/>
              <a:t>Maintaining the new standard of a structurally balanced budget across all funds.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Living within our means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Evaluating all alternative funding sources</a:t>
            </a: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800" b="1" dirty="0"/>
          </a:p>
          <a:p>
            <a:r>
              <a:rPr lang="en-US" sz="2800" b="1" dirty="0"/>
              <a:t>Continuing Investments </a:t>
            </a:r>
            <a:r>
              <a:rPr lang="en-US" sz="2800" b="1"/>
              <a:t>to improve </a:t>
            </a:r>
            <a:r>
              <a:rPr lang="en-US" sz="2800" b="1" dirty="0"/>
              <a:t>our infrastructure. 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100" dirty="0"/>
              <a:t>Letter and number streets</a:t>
            </a: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srgbClr val="0A2240"/>
                </a:solidFill>
                <a:effectLst/>
                <a:uLnTx/>
                <a:uFillTx/>
                <a:latin typeface="Montserrat" pitchFamily="2" charset="77"/>
                <a:ea typeface="+mn-ea"/>
                <a:cs typeface="+mn-cs"/>
              </a:rPr>
              <a:t> </a:t>
            </a:r>
            <a:endParaRPr kumimoji="0" lang="en-US" sz="2100" b="1" i="0" u="none" strike="noStrike" kern="1200" cap="none" spc="0" normalizeH="0" baseline="0" noProof="0" dirty="0">
              <a:ln>
                <a:noFill/>
              </a:ln>
              <a:solidFill>
                <a:srgbClr val="ED7D31"/>
              </a:solidFill>
              <a:effectLst/>
              <a:uLnTx/>
              <a:uFillTx/>
              <a:latin typeface="Montserrat" pitchFamily="2" charset="77"/>
              <a:ea typeface="+mn-ea"/>
              <a:cs typeface="+mn-cs"/>
            </a:endParaRPr>
          </a:p>
          <a:p>
            <a:endParaRPr lang="en-US" sz="2800" b="1" dirty="0"/>
          </a:p>
          <a:p>
            <a:r>
              <a:rPr lang="en-US" sz="2800" b="1" dirty="0"/>
              <a:t>Continuing efforts to grow our net assessment through development of all types.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Focus on growing our net assessment </a:t>
            </a:r>
          </a:p>
          <a:p>
            <a:pPr marL="1028700" lvl="1" indent="-342900"/>
            <a:r>
              <a:rPr lang="en-US" b="1" dirty="0">
                <a:solidFill>
                  <a:schemeClr val="accent2"/>
                </a:solidFill>
              </a:rPr>
              <a:t>Net assessed value up another 13 percent</a:t>
            </a:r>
          </a:p>
          <a:p>
            <a:pPr marL="1028700" lvl="1" indent="-342900"/>
            <a:r>
              <a:rPr lang="en-US" b="1" dirty="0">
                <a:solidFill>
                  <a:schemeClr val="accent2"/>
                </a:solidFill>
              </a:rPr>
              <a:t>Overcoming circuit breaker losses of 30 percent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Explore annexation opportunities in currently serviced areas </a:t>
            </a:r>
          </a:p>
          <a:p>
            <a:pPr marL="1028700" lvl="1" indent="-342900"/>
            <a:r>
              <a:rPr lang="en-US" b="1" dirty="0">
                <a:solidFill>
                  <a:schemeClr val="accent2"/>
                </a:solidFill>
              </a:rPr>
              <a:t>39 North Conservancy District annexation completed</a:t>
            </a:r>
          </a:p>
          <a:p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CEF82EB-7E4B-2804-EA7F-415E3F6D421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2655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3A8B18F-4637-4E9A-9AD7-8897E4DE431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6E72EBA-72C2-46EE-8631-09A43C203F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5E3659-026D-41B2-A98C-B33077761C7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pPr algn="ctr"/>
            <a:r>
              <a:rPr lang="en-US" sz="4800" b="1" dirty="0"/>
              <a:t>Questions? </a:t>
            </a:r>
          </a:p>
        </p:txBody>
      </p:sp>
    </p:spTree>
    <p:extLst>
      <p:ext uri="{BB962C8B-B14F-4D97-AF65-F5344CB8AC3E}">
        <p14:creationId xmlns:p14="http://schemas.microsoft.com/office/powerpoint/2010/main" val="1396459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6217</TotalTime>
  <Words>466</Words>
  <Application>Microsoft Office PowerPoint</Application>
  <PresentationFormat>Widescreen</PresentationFormat>
  <Paragraphs>125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Montserrat</vt:lpstr>
      <vt:lpstr>Office Theme</vt:lpstr>
      <vt:lpstr>PowerPoint Presentation</vt:lpstr>
      <vt:lpstr>Overview </vt:lpstr>
      <vt:lpstr>Budget Challenges and Assumptions </vt:lpstr>
      <vt:lpstr>2025 Budget Priorities</vt:lpstr>
      <vt:lpstr>Budget Summary</vt:lpstr>
      <vt:lpstr>2024 Goals: Status Report </vt:lpstr>
      <vt:lpstr>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Greg Elisha</dc:creator>
  <cp:lastModifiedBy>Lindsay Kneifel</cp:lastModifiedBy>
  <cp:revision>86</cp:revision>
  <cp:lastPrinted>2023-09-18T18:43:43Z</cp:lastPrinted>
  <dcterms:created xsi:type="dcterms:W3CDTF">2020-08-20T02:34:37Z</dcterms:created>
  <dcterms:modified xsi:type="dcterms:W3CDTF">2024-09-16T13:18:35Z</dcterms:modified>
</cp:coreProperties>
</file>